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70" r:id="rId3"/>
    <p:sldId id="257" r:id="rId4"/>
    <p:sldId id="259" r:id="rId5"/>
    <p:sldId id="271" r:id="rId6"/>
    <p:sldId id="274" r:id="rId7"/>
    <p:sldId id="275" r:id="rId8"/>
    <p:sldId id="267" r:id="rId9"/>
    <p:sldId id="268" r:id="rId10"/>
    <p:sldId id="272" r:id="rId11"/>
    <p:sldId id="262" r:id="rId12"/>
    <p:sldId id="273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1007"/>
    <a:srgbClr val="0059A4"/>
    <a:srgbClr val="00457E"/>
    <a:srgbClr val="008DFF"/>
    <a:srgbClr val="00457C"/>
    <a:srgbClr val="003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3" autoAdjust="0"/>
    <p:restoredTop sz="94693" autoAdjust="0"/>
  </p:normalViewPr>
  <p:slideViewPr>
    <p:cSldViewPr>
      <p:cViewPr>
        <p:scale>
          <a:sx n="100" d="100"/>
          <a:sy n="100" d="100"/>
        </p:scale>
        <p:origin x="792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88ACB-4B36-44A1-9A03-6AB310C6F1BF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CAE39-7758-43FF-A815-9D3E9B4EC9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42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CAE39-7758-43FF-A815-9D3E9B4EC96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37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CAE39-7758-43FF-A815-9D3E9B4EC96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97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CAE39-7758-43FF-A815-9D3E9B4EC96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15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1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30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5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90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6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8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7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43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20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41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F709E-5F1A-4272-98BE-21A10E703593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E251-3B3D-427C-9C9E-2BDA86745F57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AccountingOfArrivalApp/AccountingOfArrivalApp/bin/Debug/AccountingOfArrivalApp.ex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55576" y="1098610"/>
            <a:ext cx="687625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Министерство образования Московской области</a:t>
            </a: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Государственное образовательное учреждение высшего образования Московской области</a:t>
            </a: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«Государственный гуманитарно-технологический университет»</a:t>
            </a:r>
          </a:p>
          <a:p>
            <a:pPr algn="ctr"/>
            <a:endParaRPr lang="ru-RU" sz="10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Ликино-Дулёвский политехнический колледж – филиал ГГТУ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25804" y="3356992"/>
            <a:ext cx="7135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u="sng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Разработка приложения по автоматизации ведения складских операций для клиента организации ООО «ЦА «Максималист»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87999" y="2852936"/>
            <a:ext cx="4211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ДП 09.02.07 ИСП.20.А.18</a:t>
            </a:r>
            <a:endParaRPr lang="ru-RU" sz="2800" b="1" dirty="0">
              <a:solidFill>
                <a:srgbClr val="003156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15816" y="4375264"/>
            <a:ext cx="38884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Выполнил:</a:t>
            </a:r>
            <a:b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студент 4 курса группы ИСП.20А</a:t>
            </a:r>
          </a:p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Рылеев Александр Юрьевич</a:t>
            </a:r>
          </a:p>
          <a:p>
            <a:pPr algn="r"/>
            <a:endParaRPr lang="ru-RU" sz="7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09.02.07 Информационные системы и программирование </a:t>
            </a:r>
          </a:p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      очной формы обучения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47864" y="6488668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2024 г</a:t>
            </a:r>
            <a:endParaRPr lang="ru-RU" dirty="0">
              <a:solidFill>
                <a:srgbClr val="003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28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31599" y="188640"/>
            <a:ext cx="50808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Расчёт базовой себестоимости ПП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19572" y="4421163"/>
            <a:ext cx="7704856" cy="116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	Итоговая стоимость разработки разработка приложения по автоматизации ведения складских операций для клиента организации ООО «ЦА «Максималист» составит 49 156,25 руб.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EA0B1E4-8F33-9A57-5FC5-A9211F76C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12552"/>
              </p:ext>
            </p:extLst>
          </p:nvPr>
        </p:nvGraphicFramePr>
        <p:xfrm>
          <a:off x="946360" y="1406108"/>
          <a:ext cx="7251280" cy="2742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588">
                  <a:extLst>
                    <a:ext uri="{9D8B030D-6E8A-4147-A177-3AD203B41FA5}">
                      <a16:colId xmlns:a16="http://schemas.microsoft.com/office/drawing/2014/main" val="3395682158"/>
                    </a:ext>
                  </a:extLst>
                </a:gridCol>
                <a:gridCol w="4112428">
                  <a:extLst>
                    <a:ext uri="{9D8B030D-6E8A-4147-A177-3AD203B41FA5}">
                      <a16:colId xmlns:a16="http://schemas.microsoft.com/office/drawing/2014/main" val="329963121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560230082"/>
                    </a:ext>
                  </a:extLst>
                </a:gridCol>
              </a:tblGrid>
              <a:tr h="6698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№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Статьи затрат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Сумма в рублях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3589867"/>
                  </a:ext>
                </a:extLst>
              </a:tr>
              <a:tr h="539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Фонд оплаты труда (ФОТ)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4 0625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5995620"/>
                  </a:ext>
                </a:extLst>
              </a:tr>
              <a:tr h="5253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2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Косвенные расходы (КР) 10% от ФОТ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4 062,5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723899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</a:t>
                      </a:r>
                      <a:endParaRPr lang="ru-RU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Расходы на продажу (РП) (ФОТ + КР) * 10%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4 468,75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943190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4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Полная себестоимость (ПС)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49 156,25</a:t>
                      </a:r>
                      <a:endParaRPr lang="ru-RU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8440696"/>
                  </a:ext>
                </a:extLst>
              </a:tr>
            </a:tbl>
          </a:graphicData>
        </a:graphic>
      </p:graphicFrame>
      <p:sp>
        <p:nvSpPr>
          <p:cNvPr id="9" name="Прямоугольник: скругленные углы 8">
            <a:hlinkClick r:id="rId2" action="ppaction://hlinksldjump"/>
            <a:extLst>
              <a:ext uri="{FF2B5EF4-FFF2-40B4-BE49-F238E27FC236}">
                <a16:creationId xmlns:a16="http://schemas.microsoft.com/office/drawing/2014/main" id="{12A72AF5-FC1E-D703-4F42-8A9F8607EC93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53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479166" y="980728"/>
            <a:ext cx="8280920" cy="4622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>
              <a:lnSpc>
                <a:spcPct val="120000"/>
              </a:lnSpc>
            </a:pPr>
            <a:r>
              <a:rPr lang="ru-RU" sz="19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В результате разработки программного продукта «</a:t>
            </a:r>
            <a:r>
              <a:rPr lang="ru-RU" sz="1900" dirty="0" err="1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AccountingOfArrivals</a:t>
            </a:r>
            <a:r>
              <a:rPr lang="ru-RU" sz="19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» проанализированы бизнес-процессы, происходящие в организации.</a:t>
            </a:r>
            <a:endParaRPr lang="en-US" sz="19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450000" algn="just">
              <a:lnSpc>
                <a:spcPct val="120000"/>
              </a:lnSpc>
            </a:pPr>
            <a:r>
              <a:rPr lang="ru-RU" sz="19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Собран материал теоретической и практической направленности для формирования базы данных, обработки и хранения поступающей информации. Разработано приложение, которое авторизирует ведение складских операций.</a:t>
            </a:r>
            <a:endParaRPr lang="en-US" sz="19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450000" algn="just">
              <a:lnSpc>
                <a:spcPct val="120000"/>
              </a:lnSpc>
            </a:pPr>
            <a:r>
              <a:rPr lang="ru-RU" sz="19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Для реализации приложения изучена литература, относящиеся к предметной области. Сформированы требования к разрабатываемому программному продукту. Произведена разработка программного продукта.</a:t>
            </a:r>
            <a:endParaRPr lang="en-US" sz="19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450000" algn="just">
              <a:lnSpc>
                <a:spcPct val="120000"/>
              </a:lnSpc>
            </a:pPr>
            <a:r>
              <a:rPr lang="ru-RU" sz="19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В рамках данной работы проведено комплексное исследование бизнес-процессов организации ООО «ЦА «Максималист» было выявлено, что автоматизация работы технического администратора может значительно увеличить эффективность его деятельности.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3" name="Прямоугольник: скругленные углы 2">
            <a:hlinkClick r:id="rId2" action="ppaction://hlinksldjump"/>
            <a:extLst>
              <a:ext uri="{FF2B5EF4-FFF2-40B4-BE49-F238E27FC236}">
                <a16:creationId xmlns:a16="http://schemas.microsoft.com/office/drawing/2014/main" id="{3932B065-58C6-3D56-A4E0-41D8CDC1CD2B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40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55576" y="1098610"/>
            <a:ext cx="687625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Министерство образования Московской области</a:t>
            </a: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Государственное образовательное учреждение высшего образования Московской области</a:t>
            </a: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«Государственный гуманитарно-технологический университет»</a:t>
            </a:r>
          </a:p>
          <a:p>
            <a:pPr algn="ctr"/>
            <a:endParaRPr lang="ru-RU" sz="10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Ликино-</a:t>
            </a:r>
            <a:r>
              <a:rPr lang="ru-RU" dirty="0" err="1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Дулёвский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политехнический колледж – филиал </a:t>
            </a:r>
            <a:r>
              <a:rPr lang="ru-RU" dirty="0" err="1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ГГТУ</a:t>
            </a:r>
            <a:endParaRPr lang="ru-RU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5804" y="3356992"/>
            <a:ext cx="7135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u="sng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Разработка приложения по автоматизации ведения складских операций для клиента организации ООО «ЦА «Максималист»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87999" y="2852936"/>
            <a:ext cx="4211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ДП 09.02.07 ИСП.20.А.18</a:t>
            </a:r>
            <a:endParaRPr lang="ru-RU" sz="2800" b="1" dirty="0">
              <a:solidFill>
                <a:srgbClr val="003156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15816" y="4375264"/>
            <a:ext cx="38884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Выполнил:</a:t>
            </a:r>
            <a:b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студент 4 курса группы ИСП.20А</a:t>
            </a:r>
          </a:p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Рылеев Александр Юрьевич</a:t>
            </a:r>
          </a:p>
          <a:p>
            <a:pPr algn="r"/>
            <a:endParaRPr lang="ru-RU" sz="7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09.02.07 Информационные системы и программирование </a:t>
            </a:r>
          </a:p>
          <a:p>
            <a:pPr algn="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      очной формы обучения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47864" y="6488668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2024 г</a:t>
            </a:r>
            <a:endParaRPr lang="ru-RU" dirty="0">
              <a:solidFill>
                <a:srgbClr val="003156"/>
              </a:solidFill>
            </a:endParaRPr>
          </a:p>
        </p:txBody>
      </p:sp>
      <p:sp>
        <p:nvSpPr>
          <p:cNvPr id="2" name="Прямоугольник: скругленные углы 1">
            <a:hlinkClick r:id="rId3" action="ppaction://hlinksldjump"/>
            <a:extLst>
              <a:ext uri="{FF2B5EF4-FFF2-40B4-BE49-F238E27FC236}">
                <a16:creationId xmlns:a16="http://schemas.microsoft.com/office/drawing/2014/main" id="{10BD82F6-AEBC-4D8E-A89B-9FC98E8DA65C}"/>
              </a:ext>
            </a:extLst>
          </p:cNvPr>
          <p:cNvSpPr/>
          <p:nvPr/>
        </p:nvSpPr>
        <p:spPr>
          <a:xfrm>
            <a:off x="251520" y="4797152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972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919C66D-C8DD-8D69-0823-67C602706D65}"/>
              </a:ext>
            </a:extLst>
          </p:cNvPr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Оглавление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F8E2213-2965-EF75-FC26-6D832B77938B}"/>
              </a:ext>
            </a:extLst>
          </p:cNvPr>
          <p:cNvSpPr/>
          <p:nvPr/>
        </p:nvSpPr>
        <p:spPr>
          <a:xfrm>
            <a:off x="479166" y="908720"/>
            <a:ext cx="8280920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2" action="ppaction://hlinksldjump"/>
              </a:rPr>
              <a:t>Постановка задачи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3" action="ppaction://hlinksldjump"/>
              </a:rPr>
              <a:t>Проектирование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Руководство программиста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Руководство пользователя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6" action="ppaction://hlinksldjump"/>
              </a:rPr>
              <a:t>Тестирование ПО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7" action="ppaction://hlinksldjump"/>
              </a:rPr>
              <a:t>Расчёт базовой себестоимости ПП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  <a:hlinkClick r:id="rId8" action="ppaction://hlinksldjump"/>
              </a:rPr>
              <a:t>Заключение</a:t>
            </a:r>
            <a:endParaRPr lang="ru-RU" sz="2400" dirty="0">
              <a:solidFill>
                <a:srgbClr val="003156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2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9166" y="908720"/>
            <a:ext cx="8280920" cy="4861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Автоматизированная информационная система «</a:t>
            </a:r>
            <a:r>
              <a:rPr lang="en-US" sz="2000" dirty="0" err="1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AccountingOfArrivals</a:t>
            </a: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» предназначена для обобщения информации о движении и наличии товаров</a:t>
            </a:r>
            <a:r>
              <a:rPr lang="en-US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Пользователями программы выступают менеджеры склада, кладовщики, администратор. Приобретение товаров от поставщиков осуществляется на основании договоров купли-продажи, в которых оговариваются условия поставки. Данные первичных документов по приходу товаров обобщаются в журнале поступления товаров, содержащем название приходного документа, его дату и номер, краткую характеристику документа, дату регистрации документа, сведения о поступивших товарах. Менеджер формирует поступления материалов. Кладовщики фиксируют распределение материалов на складах. Администратор регулирует и следит за работой всех сотрудников, регистрирует новых пользователей, выдаёт роли.</a:t>
            </a:r>
          </a:p>
        </p:txBody>
      </p:sp>
      <p:sp>
        <p:nvSpPr>
          <p:cNvPr id="4" name="Прямоугольник: скругленные углы 3">
            <a:hlinkClick r:id="rId2" action="ppaction://hlinksldjump"/>
            <a:extLst>
              <a:ext uri="{FF2B5EF4-FFF2-40B4-BE49-F238E27FC236}">
                <a16:creationId xmlns:a16="http://schemas.microsoft.com/office/drawing/2014/main" id="{B22BCD46-B127-ADBB-72B8-B43AFEAE46A3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72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82EA6C-30F8-2ECA-BAEC-8799DC6E8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706528"/>
            <a:ext cx="4320481" cy="33578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Проектирование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4500" y="5085184"/>
            <a:ext cx="4231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Древо в </a:t>
            </a:r>
            <a:r>
              <a:rPr lang="ru-RU" dirty="0" err="1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BPWin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и Модель IDEF0 –</a:t>
            </a: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«Организация работы склада»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33012" y="5085184"/>
            <a:ext cx="4231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Декомпозированная модель IDEF0 –</a:t>
            </a:r>
          </a:p>
          <a:p>
            <a:pPr algn="ctr"/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«Организация работы склада»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23688"/>
            <a:ext cx="1368153" cy="112924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1565838-B264-F8C8-DB1B-91D2F554DD82}"/>
              </a:ext>
            </a:extLst>
          </p:cNvPr>
          <p:cNvSpPr/>
          <p:nvPr/>
        </p:nvSpPr>
        <p:spPr>
          <a:xfrm>
            <a:off x="467544" y="848906"/>
            <a:ext cx="8532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IDEF0 — методология функционального моделирования и графическая нотация, предназначенная для формализации и описания бизнес-процессов.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D7A710-F047-BA66-4FBA-DF9E1528A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5" y="1709683"/>
            <a:ext cx="4320481" cy="3354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: скругленные углы 15">
            <a:hlinkClick r:id="rId5" action="ppaction://hlinksldjump"/>
            <a:extLst>
              <a:ext uri="{FF2B5EF4-FFF2-40B4-BE49-F238E27FC236}">
                <a16:creationId xmlns:a16="http://schemas.microsoft.com/office/drawing/2014/main" id="{96EAE0CA-6DA4-97AE-E18F-F18F420DE7DB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35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20AA31-D207-ECD8-FF38-06F6D69A3059}"/>
              </a:ext>
            </a:extLst>
          </p:cNvPr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Руководство программиста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AAE0B-1D3C-0E6D-B85E-20749253D842}"/>
              </a:ext>
            </a:extLst>
          </p:cNvPr>
          <p:cNvSpPr/>
          <p:nvPr/>
        </p:nvSpPr>
        <p:spPr>
          <a:xfrm>
            <a:off x="5539052" y="3429000"/>
            <a:ext cx="2866095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«Обозреватель проекта»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0F8EDB-DFE6-B504-CD1C-2B8AB1695D11}"/>
              </a:ext>
            </a:extLst>
          </p:cNvPr>
          <p:cNvSpPr/>
          <p:nvPr/>
        </p:nvSpPr>
        <p:spPr>
          <a:xfrm>
            <a:off x="395537" y="764704"/>
            <a:ext cx="4176464" cy="4384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ru-RU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Описание классов:</a:t>
            </a:r>
            <a:br>
              <a:rPr lang="ru-RU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ClassHelper</a:t>
            </a: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вспомогательный класс, для вывода страниц на главном окне и обращении к базе данных «Поступления».</a:t>
            </a:r>
            <a:b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Hierarchy, Materials, Movement, Storage, Types, Users, Warehouses– 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классы, представляющие собой модель данных с описанными методами для получения данных из БД «Номенклатура».</a:t>
            </a:r>
            <a:b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User – 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класс, служащий для хранения данных об авторизированном пользователе.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796515-CE92-C068-DD0A-1157FF693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0" b="49808"/>
          <a:stretch/>
        </p:blipFill>
        <p:spPr>
          <a:xfrm>
            <a:off x="4932040" y="764704"/>
            <a:ext cx="2040060" cy="2664296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hlinkClick r:id="rId3" action="ppaction://hlinksldjump"/>
            <a:extLst>
              <a:ext uri="{FF2B5EF4-FFF2-40B4-BE49-F238E27FC236}">
                <a16:creationId xmlns:a16="http://schemas.microsoft.com/office/drawing/2014/main" id="{D5185A40-F8FA-2668-064C-658A1FC02CE1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E8DF5-8BCF-654D-272C-45D5F6D77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08" r="12695"/>
          <a:stretch/>
        </p:blipFill>
        <p:spPr>
          <a:xfrm>
            <a:off x="7005155" y="764704"/>
            <a:ext cx="192424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20AA31-D207-ECD8-FF38-06F6D69A3059}"/>
              </a:ext>
            </a:extLst>
          </p:cNvPr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Руководство программиста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1AAE0B-1D3C-0E6D-B85E-20749253D842}"/>
              </a:ext>
            </a:extLst>
          </p:cNvPr>
          <p:cNvSpPr/>
          <p:nvPr/>
        </p:nvSpPr>
        <p:spPr>
          <a:xfrm>
            <a:off x="443194" y="836712"/>
            <a:ext cx="2682952" cy="227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База данных</a:t>
            </a:r>
          </a:p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«Номенклатура» </a:t>
            </a:r>
            <a:r>
              <a:rPr lang="en-US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общая БД для хранения данных о материалах и их хранении на складах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5F34CF-D4C6-B278-15A1-FF9AC9DED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6" y="673934"/>
            <a:ext cx="5864765" cy="29351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39C283-5A1E-77E7-8EA3-F1BFCC51E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3609060"/>
            <a:ext cx="5730505" cy="30603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EFAFB0-2427-5B95-2B53-D18AE8E36C56}"/>
              </a:ext>
            </a:extLst>
          </p:cNvPr>
          <p:cNvSpPr/>
          <p:nvPr/>
        </p:nvSpPr>
        <p:spPr>
          <a:xfrm>
            <a:off x="6444208" y="3789040"/>
            <a:ext cx="2293972" cy="227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База данных</a:t>
            </a:r>
          </a:p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«Поступления» </a:t>
            </a:r>
            <a:r>
              <a:rPr lang="en-US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БД для учёта поступлений, контрагентах и сотрудниках</a:t>
            </a:r>
          </a:p>
        </p:txBody>
      </p:sp>
      <p:sp>
        <p:nvSpPr>
          <p:cNvPr id="12" name="Прямоугольник 11">
            <a:hlinkClick r:id="rId4" action="ppaction://hlinksldjump"/>
            <a:extLst>
              <a:ext uri="{FF2B5EF4-FFF2-40B4-BE49-F238E27FC236}">
                <a16:creationId xmlns:a16="http://schemas.microsoft.com/office/drawing/2014/main" id="{10A65636-6612-AB96-1767-A70F85F7558F}"/>
              </a:ext>
            </a:extLst>
          </p:cNvPr>
          <p:cNvSpPr/>
          <p:nvPr/>
        </p:nvSpPr>
        <p:spPr>
          <a:xfrm>
            <a:off x="251520" y="6099173"/>
            <a:ext cx="2016224" cy="593007"/>
          </a:xfrm>
          <a:prstGeom prst="rect">
            <a:avLst/>
          </a:prstGeom>
          <a:solidFill>
            <a:srgbClr val="0059A4"/>
          </a:solidFill>
          <a:ln w="3175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32999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20AA31-D207-ECD8-FF38-06F6D69A3059}"/>
              </a:ext>
            </a:extLst>
          </p:cNvPr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Руководство пользователя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2" name="Прямоугольник: скругленные углы 1">
            <a:hlinkClick r:id="rId3" action="ppaction://hlinksldjump"/>
            <a:extLst>
              <a:ext uri="{FF2B5EF4-FFF2-40B4-BE49-F238E27FC236}">
                <a16:creationId xmlns:a16="http://schemas.microsoft.com/office/drawing/2014/main" id="{63071AE0-71FF-A058-6BA9-CC29EAC7A0CB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499F8D-8489-7839-8854-EADB9F46A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3"/>
          <a:stretch/>
        </p:blipFill>
        <p:spPr>
          <a:xfrm>
            <a:off x="107504" y="746193"/>
            <a:ext cx="4464496" cy="28715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9B7422-6B42-7911-B8DF-9F3152EE82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70"/>
          <a:stretch/>
        </p:blipFill>
        <p:spPr>
          <a:xfrm>
            <a:off x="4615540" y="746193"/>
            <a:ext cx="4426709" cy="28784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BB3C44-20B8-5876-732D-4D36E0857D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39"/>
          <a:stretch/>
        </p:blipFill>
        <p:spPr>
          <a:xfrm>
            <a:off x="2843808" y="3756732"/>
            <a:ext cx="4398240" cy="291262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ADB0FD-D54D-236C-11A4-1D96E624B4C5}"/>
              </a:ext>
            </a:extLst>
          </p:cNvPr>
          <p:cNvSpPr/>
          <p:nvPr/>
        </p:nvSpPr>
        <p:spPr>
          <a:xfrm>
            <a:off x="107504" y="3861048"/>
            <a:ext cx="2682952" cy="1537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Страницы «Статистика», «Распределение» и «Пользователи»</a:t>
            </a:r>
          </a:p>
        </p:txBody>
      </p:sp>
      <p:sp>
        <p:nvSpPr>
          <p:cNvPr id="5" name="Прямоугольник: скругленные углы 4">
            <a:hlinkClick r:id="rId7" action="ppaction://hlinkfile"/>
            <a:extLst>
              <a:ext uri="{FF2B5EF4-FFF2-40B4-BE49-F238E27FC236}">
                <a16:creationId xmlns:a16="http://schemas.microsoft.com/office/drawing/2014/main" id="{E84F3A17-2391-3463-1270-57D2C65F9896}"/>
              </a:ext>
            </a:extLst>
          </p:cNvPr>
          <p:cNvSpPr/>
          <p:nvPr/>
        </p:nvSpPr>
        <p:spPr>
          <a:xfrm>
            <a:off x="7380621" y="4437112"/>
            <a:ext cx="1656184" cy="1177369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23673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  <a:r>
              <a:rPr lang="en-US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ПО</a:t>
            </a:r>
            <a:endParaRPr lang="ru-RU" sz="2900" b="1" dirty="0">
              <a:solidFill>
                <a:srgbClr val="003156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7505" y="2540111"/>
            <a:ext cx="3960440" cy="139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Участок кода с подсчётом количества записей в таблице, работающий некорректно </a:t>
            </a: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Неявное преобразование типов</a:t>
            </a: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5" y="4005065"/>
            <a:ext cx="3888431" cy="17028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Прямоугольник 17"/>
          <p:cNvSpPr/>
          <p:nvPr/>
        </p:nvSpPr>
        <p:spPr>
          <a:xfrm>
            <a:off x="4200527" y="2540111"/>
            <a:ext cx="4824536" cy="139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Участок кода с переходом на страницу добавления материала, работающий некорректно</a:t>
            </a: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Отсутствие аргумента, требуемой страницы</a:t>
            </a:r>
            <a:r>
              <a:rPr lang="en-US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pic>
        <p:nvPicPr>
          <p:cNvPr id="11" name="Рисунок 10"/>
          <p:cNvPicPr/>
          <p:nvPr/>
        </p:nvPicPr>
        <p:blipFill rotWithShape="1">
          <a:blip r:embed="rId3"/>
          <a:srcRect r="23397" b="-235"/>
          <a:stretch/>
        </p:blipFill>
        <p:spPr bwMode="auto">
          <a:xfrm>
            <a:off x="4146795" y="4005065"/>
            <a:ext cx="4932000" cy="1702864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: скругленные углы 4">
            <a:hlinkClick r:id="rId4" action="ppaction://hlinksldjump"/>
            <a:extLst>
              <a:ext uri="{FF2B5EF4-FFF2-40B4-BE49-F238E27FC236}">
                <a16:creationId xmlns:a16="http://schemas.microsoft.com/office/drawing/2014/main" id="{C13A017E-205E-1730-338A-06B653230CB1}"/>
              </a:ext>
            </a:extLst>
          </p:cNvPr>
          <p:cNvSpPr/>
          <p:nvPr/>
        </p:nvSpPr>
        <p:spPr>
          <a:xfrm>
            <a:off x="251520" y="6076353"/>
            <a:ext cx="2016224" cy="593007"/>
          </a:xfrm>
          <a:prstGeom prst="roundRect">
            <a:avLst/>
          </a:prstGeom>
          <a:solidFill>
            <a:srgbClr val="0059A4"/>
          </a:solidFill>
          <a:ln w="3810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3C2F7-FFB0-3E80-DFEC-7F3E20581B40}"/>
              </a:ext>
            </a:extLst>
          </p:cNvPr>
          <p:cNvSpPr txBox="1"/>
          <p:nvPr/>
        </p:nvSpPr>
        <p:spPr>
          <a:xfrm>
            <a:off x="323528" y="727249"/>
            <a:ext cx="8701535" cy="15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Тестирование ПО — процесс исследования, испытания программного продукта, имеющий своей целью проверку соответствия между реальным поведением программы и её ожидаемым поведением на конечном наборе тестов, выбранных определённым образом (ISO/IEC TR 19759:2005).</a:t>
            </a:r>
          </a:p>
        </p:txBody>
      </p:sp>
    </p:spTree>
    <p:extLst>
      <p:ext uri="{BB962C8B-B14F-4D97-AF65-F5344CB8AC3E}">
        <p14:creationId xmlns:p14="http://schemas.microsoft.com/office/powerpoint/2010/main" val="1748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890704" y="188640"/>
            <a:ext cx="545784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  <a:r>
              <a:rPr lang="en-US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b="1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ПО</a:t>
            </a:r>
            <a:endParaRPr lang="ru-RU" sz="2900" b="1" dirty="0">
              <a:solidFill>
                <a:srgbClr val="003156"/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86914"/>
              </p:ext>
            </p:extLst>
          </p:nvPr>
        </p:nvGraphicFramePr>
        <p:xfrm>
          <a:off x="323528" y="1124744"/>
          <a:ext cx="8496943" cy="4788912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382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318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Тестовый пример #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63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Приоритет тестирования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Низкий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36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Заголовок/название теста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Перейдите на страницу «Номенклатура» и нажмите в контекстном меню пункт «Фильтр по типу материала» и выберете любой параметр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4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Краткое изложение теста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Должно поменяться количество записей при использовании фильтрации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294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Этапы теста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1. Запустить программу через </a:t>
                      </a:r>
                      <a:r>
                        <a:rPr lang="en-US" sz="1400" dirty="0">
                          <a:effectLst/>
                        </a:rPr>
                        <a:t>Visual Studio</a:t>
                      </a:r>
                      <a:endParaRPr lang="ru-RU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2. Попасть в главное меню. Оттуда перейти на страницу «Номенклатура»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3. Затем нажать в контекстном меню у пункта «Фильтр по типу материала» любой параметр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562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Тестовые данные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После использования «Фильтра по типу материала» с любым параметром все записи должны отфильтроваться по выбранному параметру  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959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Ожидаемый результат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Если будет использоваться фильтрация, то количество записей должно изменяться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1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Фактический результат 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Количество записей не изменилось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659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Статус</a:t>
                      </a:r>
                      <a:endParaRPr lang="ru-RU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Незачет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959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Предварительное условие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Исправьте код, чтобы фильтр по типу материала была выполнена корректно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486">
                <a:tc>
                  <a:txBody>
                    <a:bodyPr/>
                    <a:lstStyle/>
                    <a:p>
                      <a:pPr indent="1524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Постусловие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Подсчет количества записей работает совместно с фильтрацией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Примечания/комментарии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Подсчёт количества осуществляется через присвоение значения, полученного от метода «</a:t>
                      </a:r>
                      <a:r>
                        <a:rPr lang="en-US" sz="1400" dirty="0">
                          <a:effectLst/>
                        </a:rPr>
                        <a:t>Count</a:t>
                      </a:r>
                      <a:r>
                        <a:rPr lang="ru-RU" sz="1400" dirty="0">
                          <a:effectLst/>
                        </a:rPr>
                        <a:t>» у коллекции таблицы, текстовому элементу</a:t>
                      </a:r>
                      <a:endParaRPr lang="ru-RU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991" marR="59991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769801" y="692696"/>
            <a:ext cx="7704856" cy="42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rgbClr val="003156"/>
                </a:solidFill>
                <a:latin typeface="Times New Roman" pitchFamily="18" charset="0"/>
                <a:cs typeface="Times New Roman" pitchFamily="18" charset="0"/>
              </a:rPr>
              <a:t>Тестовый сценарий</a:t>
            </a:r>
          </a:p>
        </p:txBody>
      </p:sp>
      <p:sp>
        <p:nvSpPr>
          <p:cNvPr id="3" name="Прямоугольник 2">
            <a:hlinkClick r:id="rId2" action="ppaction://hlinksldjump"/>
            <a:extLst>
              <a:ext uri="{FF2B5EF4-FFF2-40B4-BE49-F238E27FC236}">
                <a16:creationId xmlns:a16="http://schemas.microsoft.com/office/drawing/2014/main" id="{703ADFFF-0774-2A79-409F-A68A2C178BA8}"/>
              </a:ext>
            </a:extLst>
          </p:cNvPr>
          <p:cNvSpPr/>
          <p:nvPr/>
        </p:nvSpPr>
        <p:spPr>
          <a:xfrm>
            <a:off x="251520" y="6099173"/>
            <a:ext cx="2016224" cy="593007"/>
          </a:xfrm>
          <a:prstGeom prst="rect">
            <a:avLst/>
          </a:prstGeom>
          <a:solidFill>
            <a:srgbClr val="0059A4"/>
          </a:solidFill>
          <a:ln w="31750">
            <a:solidFill>
              <a:srgbClr val="D610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24914925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2060</TotalTime>
  <Words>860</Words>
  <Application>Microsoft Office PowerPoint</Application>
  <PresentationFormat>Экран (4:3)</PresentationFormat>
  <Paragraphs>121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Александр Рылеев</cp:lastModifiedBy>
  <cp:revision>83</cp:revision>
  <dcterms:created xsi:type="dcterms:W3CDTF">2022-11-22T15:55:44Z</dcterms:created>
  <dcterms:modified xsi:type="dcterms:W3CDTF">2024-06-21T20:16:27Z</dcterms:modified>
</cp:coreProperties>
</file>